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2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Arial Nova" panose="020B0504020202020204" pitchFamily="34" charset="0"/>
      <p:regular r:id="rId15"/>
      <p:bold r:id="rId16"/>
      <p:italic r:id="rId17"/>
      <p:boldItalic r:id="rId18"/>
    </p:embeddedFont>
    <p:embeddedFont>
      <p:font typeface="Bahnschrift" panose="020B0502040204020203" pitchFamily="34" charset="0"/>
      <p:regular r:id="rId19"/>
      <p:bold r:id="rId20"/>
    </p:embeddedFont>
    <p:embeddedFont>
      <p:font typeface="Inter" panose="020B0604020202020204" charset="0"/>
      <p:regular r:id="rId21"/>
    </p:embeddedFont>
    <p:embeddedFont>
      <p:font typeface="Noto Sans TC" panose="020B0604020202020204" charset="0"/>
      <p:regular r:id="rId22"/>
    </p:embeddedFont>
    <p:embeddedFont>
      <p:font typeface="Sora Medium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1EABE-D9D1-4134-ABAE-2C521604886E}" v="5" dt="2024-11-13T12:50:58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88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9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502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388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92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126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451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38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662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8242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799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00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3209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44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20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28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061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063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60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04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194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448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03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754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66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42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09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4472" y="1281127"/>
            <a:ext cx="8565363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V-Model in Software </a:t>
            </a:r>
          </a:p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</a:t>
            </a:r>
            <a:endParaRPr lang="en-US" sz="64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4EDD49F-EC95-BAEC-3E3C-CE1834B2147E}"/>
              </a:ext>
            </a:extLst>
          </p:cNvPr>
          <p:cNvSpPr/>
          <p:nvPr/>
        </p:nvSpPr>
        <p:spPr>
          <a:xfrm>
            <a:off x="2273268" y="5740108"/>
            <a:ext cx="13890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Raghav Panthi </a:t>
            </a:r>
            <a:endParaRPr lang="en-US" sz="220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ED7B8E8D-C900-7474-0DE8-1A67E574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09" y="5554391"/>
            <a:ext cx="955435" cy="768268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617E363-3940-84ED-6001-84D24D99A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786" y="0"/>
            <a:ext cx="5486400" cy="8229600"/>
          </a:xfrm>
          <a:prstGeom prst="rect">
            <a:avLst/>
          </a:prstGeom>
        </p:spPr>
      </p:pic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FF22D066-525A-43B0-A9AC-727AB6645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787" y="1707400"/>
            <a:ext cx="5543000" cy="50256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214" y="738783"/>
            <a:ext cx="63871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V-Model</a:t>
            </a:r>
            <a:endParaRPr lang="en-US" sz="46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876611-1B43-911A-6A3A-6BADC7212258}"/>
              </a:ext>
            </a:extLst>
          </p:cNvPr>
          <p:cNvGrpSpPr/>
          <p:nvPr/>
        </p:nvGrpSpPr>
        <p:grpSpPr>
          <a:xfrm>
            <a:off x="671870" y="2157124"/>
            <a:ext cx="6762274" cy="4535438"/>
            <a:chOff x="793790" y="2604164"/>
            <a:chExt cx="6762274" cy="4535438"/>
          </a:xfrm>
        </p:grpSpPr>
        <p:sp>
          <p:nvSpPr>
            <p:cNvPr id="4" name="Shape 1"/>
            <p:cNvSpPr/>
            <p:nvPr/>
          </p:nvSpPr>
          <p:spPr>
            <a:xfrm>
              <a:off x="793790" y="2609255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956876" y="2695079"/>
              <a:ext cx="145733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8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22927" y="2604164"/>
              <a:ext cx="2927747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kern="0" spc="-47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Definition</a:t>
              </a:r>
              <a:endParaRPr lang="en-US" sz="23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530906" y="3010792"/>
              <a:ext cx="6025158" cy="21838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850"/>
                </a:lnSpc>
                <a:buNone/>
              </a:pPr>
              <a:r>
                <a:rPr lang="en-US" sz="2400" dirty="0"/>
                <a:t>The V-Model (Verification and Validation model) in which emphasizes a structured approach where each development stage is directly linked to a corresponding testing stage.</a:t>
              </a:r>
            </a:p>
          </p:txBody>
        </p:sp>
        <p:sp>
          <p:nvSpPr>
            <p:cNvPr id="8" name="Shape 5"/>
            <p:cNvSpPr/>
            <p:nvPr/>
          </p:nvSpPr>
          <p:spPr>
            <a:xfrm>
              <a:off x="847458" y="511004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956876" y="5126544"/>
              <a:ext cx="195382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8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588405" y="5077729"/>
              <a:ext cx="2927747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kern="0" spc="-47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Origin</a:t>
              </a:r>
              <a:endParaRPr lang="en-US" sz="23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595184" y="5542557"/>
              <a:ext cx="584193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2000" kern="0" spc="-36" dirty="0">
                  <a:solidFill>
                    <a:srgbClr val="E0D6DE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Developed in response to waterfall model criticisms.</a:t>
              </a:r>
              <a:endParaRPr lang="en-US" sz="20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912625" y="662930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070264" y="6705798"/>
              <a:ext cx="195024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8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557232" y="6606309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kern="0" spc="-47" dirty="0">
                  <a:solidFill>
                    <a:srgbClr val="E0D6DE"/>
                  </a:solidFill>
                  <a:latin typeface="Petrona Bold" pitchFamily="34" charset="0"/>
                  <a:ea typeface="Petrona Bold" pitchFamily="34" charset="-122"/>
                </a:rPr>
                <a:t>purpose</a:t>
              </a:r>
              <a:endParaRPr lang="en-US" sz="2300" dirty="0"/>
            </a:p>
          </p:txBody>
        </p:sp>
      </p:grpSp>
      <p:sp>
        <p:nvSpPr>
          <p:cNvPr id="15" name="Text 12"/>
          <p:cNvSpPr/>
          <p:nvPr/>
        </p:nvSpPr>
        <p:spPr>
          <a:xfrm>
            <a:off x="1473264" y="6692562"/>
            <a:ext cx="6819305" cy="1130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This model aims to provide a clear mapping between development and testing phases, ensuring that verification and validation happen at each stage.</a:t>
            </a:r>
          </a:p>
        </p:txBody>
      </p:sp>
      <p:pic>
        <p:nvPicPr>
          <p:cNvPr id="1032" name="Picture 8" descr="Certifying eVTOL | Rapita Systems">
            <a:extLst>
              <a:ext uri="{FF2B5EF4-FFF2-40B4-BE49-F238E27FC236}">
                <a16:creationId xmlns:a16="http://schemas.microsoft.com/office/drawing/2014/main" id="{D98C85E4-A6BB-DFE1-A4E7-04090E2D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18" y="914400"/>
            <a:ext cx="8233562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">
            <a:extLst>
              <a:ext uri="{FF2B5EF4-FFF2-40B4-BE49-F238E27FC236}">
                <a16:creationId xmlns:a16="http://schemas.microsoft.com/office/drawing/2014/main" id="{87885BE8-0041-2A2E-16F3-D820B45A9A1A}"/>
              </a:ext>
            </a:extLst>
          </p:cNvPr>
          <p:cNvSpPr/>
          <p:nvPr/>
        </p:nvSpPr>
        <p:spPr>
          <a:xfrm flipH="1">
            <a:off x="5053329" y="1697763"/>
            <a:ext cx="45719" cy="5142756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0" name="Shape 3">
            <a:extLst>
              <a:ext uri="{FF2B5EF4-FFF2-40B4-BE49-F238E27FC236}">
                <a16:creationId xmlns:a16="http://schemas.microsoft.com/office/drawing/2014/main" id="{969AD40D-9DF2-AE3C-CA49-F0F722E0A25A}"/>
              </a:ext>
            </a:extLst>
          </p:cNvPr>
          <p:cNvSpPr/>
          <p:nvPr/>
        </p:nvSpPr>
        <p:spPr>
          <a:xfrm>
            <a:off x="4586249" y="17793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F679E8E8-F43E-2205-28B5-4D4F4F5DB0B2}"/>
              </a:ext>
            </a:extLst>
          </p:cNvPr>
          <p:cNvSpPr/>
          <p:nvPr/>
        </p:nvSpPr>
        <p:spPr>
          <a:xfrm>
            <a:off x="4745912" y="1853446"/>
            <a:ext cx="1254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2" name="Text 5">
            <a:extLst>
              <a:ext uri="{FF2B5EF4-FFF2-40B4-BE49-F238E27FC236}">
                <a16:creationId xmlns:a16="http://schemas.microsoft.com/office/drawing/2014/main" id="{D4F0EAA3-A84F-3622-1DF7-A08BAFEE4C2C}"/>
              </a:ext>
            </a:extLst>
          </p:cNvPr>
          <p:cNvSpPr/>
          <p:nvPr/>
        </p:nvSpPr>
        <p:spPr>
          <a:xfrm>
            <a:off x="1513975" y="1807429"/>
            <a:ext cx="287797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 Analysis</a:t>
            </a:r>
            <a:endParaRPr lang="en-US" sz="1900" dirty="0"/>
          </a:p>
        </p:txBody>
      </p:sp>
      <p:sp>
        <p:nvSpPr>
          <p:cNvPr id="63" name="Text 6">
            <a:extLst>
              <a:ext uri="{FF2B5EF4-FFF2-40B4-BE49-F238E27FC236}">
                <a16:creationId xmlns:a16="http://schemas.microsoft.com/office/drawing/2014/main" id="{9FFE8AB6-0804-0143-BDB2-21EA91CB2089}"/>
              </a:ext>
            </a:extLst>
          </p:cNvPr>
          <p:cNvSpPr/>
          <p:nvPr/>
        </p:nvSpPr>
        <p:spPr>
          <a:xfrm>
            <a:off x="5319690" y="1644327"/>
            <a:ext cx="2448520" cy="704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Gathering and analyzing</a:t>
            </a:r>
          </a:p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project requirements.</a:t>
            </a:r>
            <a:endParaRPr lang="en-US" sz="1550" dirty="0"/>
          </a:p>
        </p:txBody>
      </p:sp>
      <p:sp>
        <p:nvSpPr>
          <p:cNvPr id="64" name="Shape 7">
            <a:extLst>
              <a:ext uri="{FF2B5EF4-FFF2-40B4-BE49-F238E27FC236}">
                <a16:creationId xmlns:a16="http://schemas.microsoft.com/office/drawing/2014/main" id="{A0557431-2742-6CB3-4EAE-D1BFF99C3005}"/>
              </a:ext>
            </a:extLst>
          </p:cNvPr>
          <p:cNvSpPr/>
          <p:nvPr/>
        </p:nvSpPr>
        <p:spPr>
          <a:xfrm>
            <a:off x="4249711" y="2978783"/>
            <a:ext cx="691991" cy="78782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5" name="Shape 8">
            <a:extLst>
              <a:ext uri="{FF2B5EF4-FFF2-40B4-BE49-F238E27FC236}">
                <a16:creationId xmlns:a16="http://schemas.microsoft.com/office/drawing/2014/main" id="{F532144E-3E49-72D5-BACF-11C9B5F11B91}"/>
              </a:ext>
            </a:extLst>
          </p:cNvPr>
          <p:cNvSpPr/>
          <p:nvPr/>
        </p:nvSpPr>
        <p:spPr>
          <a:xfrm>
            <a:off x="4586249" y="2767846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6" name="Text 9">
            <a:extLst>
              <a:ext uri="{FF2B5EF4-FFF2-40B4-BE49-F238E27FC236}">
                <a16:creationId xmlns:a16="http://schemas.microsoft.com/office/drawing/2014/main" id="{E8130F7B-95F5-C188-6B9A-E24EEF80BCD6}"/>
              </a:ext>
            </a:extLst>
          </p:cNvPr>
          <p:cNvSpPr/>
          <p:nvPr/>
        </p:nvSpPr>
        <p:spPr>
          <a:xfrm>
            <a:off x="4716266" y="2841903"/>
            <a:ext cx="18478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67" name="Text 10">
            <a:extLst>
              <a:ext uri="{FF2B5EF4-FFF2-40B4-BE49-F238E27FC236}">
                <a16:creationId xmlns:a16="http://schemas.microsoft.com/office/drawing/2014/main" id="{CAE5DFC3-9BE0-80B1-DE8C-D8D922328FB9}"/>
              </a:ext>
            </a:extLst>
          </p:cNvPr>
          <p:cNvSpPr/>
          <p:nvPr/>
        </p:nvSpPr>
        <p:spPr>
          <a:xfrm>
            <a:off x="5082942" y="28837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Design</a:t>
            </a:r>
            <a:endParaRPr lang="en-US" sz="1900" dirty="0"/>
          </a:p>
        </p:txBody>
      </p:sp>
      <p:sp>
        <p:nvSpPr>
          <p:cNvPr id="68" name="Text 11">
            <a:extLst>
              <a:ext uri="{FF2B5EF4-FFF2-40B4-BE49-F238E27FC236}">
                <a16:creationId xmlns:a16="http://schemas.microsoft.com/office/drawing/2014/main" id="{8C45245D-955E-770C-2340-D1806998F79B}"/>
              </a:ext>
            </a:extLst>
          </p:cNvPr>
          <p:cNvSpPr/>
          <p:nvPr/>
        </p:nvSpPr>
        <p:spPr>
          <a:xfrm>
            <a:off x="226521" y="2853386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High-level design of architecture and modules.</a:t>
            </a:r>
            <a:endParaRPr lang="en-US" sz="1550" dirty="0"/>
          </a:p>
        </p:txBody>
      </p:sp>
      <p:sp>
        <p:nvSpPr>
          <p:cNvPr id="69" name="Shape 12">
            <a:extLst>
              <a:ext uri="{FF2B5EF4-FFF2-40B4-BE49-F238E27FC236}">
                <a16:creationId xmlns:a16="http://schemas.microsoft.com/office/drawing/2014/main" id="{3CA4FFBB-EBDD-5E4B-EE46-FC01BBB5C741}"/>
              </a:ext>
            </a:extLst>
          </p:cNvPr>
          <p:cNvSpPr/>
          <p:nvPr/>
        </p:nvSpPr>
        <p:spPr>
          <a:xfrm>
            <a:off x="5008206" y="3819152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0" name="Shape 13">
            <a:extLst>
              <a:ext uri="{FF2B5EF4-FFF2-40B4-BE49-F238E27FC236}">
                <a16:creationId xmlns:a16="http://schemas.microsoft.com/office/drawing/2014/main" id="{4D6AAF5D-E040-AC9B-5E97-2489C26D19F6}"/>
              </a:ext>
            </a:extLst>
          </p:cNvPr>
          <p:cNvSpPr/>
          <p:nvPr/>
        </p:nvSpPr>
        <p:spPr>
          <a:xfrm>
            <a:off x="4586249" y="3657481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1" name="Text 14">
            <a:extLst>
              <a:ext uri="{FF2B5EF4-FFF2-40B4-BE49-F238E27FC236}">
                <a16:creationId xmlns:a16="http://schemas.microsoft.com/office/drawing/2014/main" id="{7EAC77E6-3114-F8A1-CD76-B6A037A66F61}"/>
              </a:ext>
            </a:extLst>
          </p:cNvPr>
          <p:cNvSpPr/>
          <p:nvPr/>
        </p:nvSpPr>
        <p:spPr>
          <a:xfrm>
            <a:off x="4716742" y="3731538"/>
            <a:ext cx="18383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72" name="Text 15">
            <a:extLst>
              <a:ext uri="{FF2B5EF4-FFF2-40B4-BE49-F238E27FC236}">
                <a16:creationId xmlns:a16="http://schemas.microsoft.com/office/drawing/2014/main" id="{248366CA-92D2-869E-232F-8DA9124701EB}"/>
              </a:ext>
            </a:extLst>
          </p:cNvPr>
          <p:cNvSpPr/>
          <p:nvPr/>
        </p:nvSpPr>
        <p:spPr>
          <a:xfrm>
            <a:off x="1978780" y="3731538"/>
            <a:ext cx="260746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Architectural Design</a:t>
            </a:r>
            <a:endParaRPr lang="en-US" sz="1900" dirty="0"/>
          </a:p>
        </p:txBody>
      </p:sp>
      <p:sp>
        <p:nvSpPr>
          <p:cNvPr id="73" name="Text 16">
            <a:extLst>
              <a:ext uri="{FF2B5EF4-FFF2-40B4-BE49-F238E27FC236}">
                <a16:creationId xmlns:a16="http://schemas.microsoft.com/office/drawing/2014/main" id="{721C00E4-699F-53A2-A47C-9BA590FF36E7}"/>
              </a:ext>
            </a:extLst>
          </p:cNvPr>
          <p:cNvSpPr/>
          <p:nvPr/>
        </p:nvSpPr>
        <p:spPr>
          <a:xfrm>
            <a:off x="5365409" y="3661791"/>
            <a:ext cx="3604598" cy="509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Detailed design for modules and 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structures.</a:t>
            </a:r>
            <a:endParaRPr lang="en-US" sz="1550" dirty="0"/>
          </a:p>
        </p:txBody>
      </p:sp>
      <p:sp>
        <p:nvSpPr>
          <p:cNvPr id="74" name="Shape 17">
            <a:extLst>
              <a:ext uri="{FF2B5EF4-FFF2-40B4-BE49-F238E27FC236}">
                <a16:creationId xmlns:a16="http://schemas.microsoft.com/office/drawing/2014/main" id="{9C56F172-96DC-BF33-4684-61DDEB25B11D}"/>
              </a:ext>
            </a:extLst>
          </p:cNvPr>
          <p:cNvSpPr/>
          <p:nvPr/>
        </p:nvSpPr>
        <p:spPr>
          <a:xfrm>
            <a:off x="3968294" y="4716991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5" name="Shape 18">
            <a:extLst>
              <a:ext uri="{FF2B5EF4-FFF2-40B4-BE49-F238E27FC236}">
                <a16:creationId xmlns:a16="http://schemas.microsoft.com/office/drawing/2014/main" id="{85F03E10-159B-57BA-49EC-1B28C031CDE6}"/>
              </a:ext>
            </a:extLst>
          </p:cNvPr>
          <p:cNvSpPr/>
          <p:nvPr/>
        </p:nvSpPr>
        <p:spPr>
          <a:xfrm>
            <a:off x="4586249" y="4547235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6" name="Text 19">
            <a:extLst>
              <a:ext uri="{FF2B5EF4-FFF2-40B4-BE49-F238E27FC236}">
                <a16:creationId xmlns:a16="http://schemas.microsoft.com/office/drawing/2014/main" id="{992B1A1B-7E3E-8262-813C-6FED886ED62A}"/>
              </a:ext>
            </a:extLst>
          </p:cNvPr>
          <p:cNvSpPr/>
          <p:nvPr/>
        </p:nvSpPr>
        <p:spPr>
          <a:xfrm>
            <a:off x="4711979" y="4621292"/>
            <a:ext cx="1933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77" name="Text 20">
            <a:extLst>
              <a:ext uri="{FF2B5EF4-FFF2-40B4-BE49-F238E27FC236}">
                <a16:creationId xmlns:a16="http://schemas.microsoft.com/office/drawing/2014/main" id="{67C253C7-349B-9155-5CD4-86F739BABE50}"/>
              </a:ext>
            </a:extLst>
          </p:cNvPr>
          <p:cNvSpPr/>
          <p:nvPr/>
        </p:nvSpPr>
        <p:spPr>
          <a:xfrm>
            <a:off x="5156797" y="4621292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Module Design</a:t>
            </a:r>
            <a:endParaRPr lang="en-US" sz="1900" dirty="0"/>
          </a:p>
        </p:txBody>
      </p:sp>
      <p:sp>
        <p:nvSpPr>
          <p:cNvPr id="78" name="Text 21">
            <a:extLst>
              <a:ext uri="{FF2B5EF4-FFF2-40B4-BE49-F238E27FC236}">
                <a16:creationId xmlns:a16="http://schemas.microsoft.com/office/drawing/2014/main" id="{B5A4F8A7-336B-4E7F-3E11-A600C6D58BDA}"/>
              </a:ext>
            </a:extLst>
          </p:cNvPr>
          <p:cNvSpPr/>
          <p:nvPr/>
        </p:nvSpPr>
        <p:spPr>
          <a:xfrm>
            <a:off x="634294" y="4558816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Designing individual modules in detail.</a:t>
            </a:r>
            <a:endParaRPr lang="en-US" sz="1550" dirty="0"/>
          </a:p>
        </p:txBody>
      </p:sp>
      <p:sp>
        <p:nvSpPr>
          <p:cNvPr id="79" name="Shape 22">
            <a:extLst>
              <a:ext uri="{FF2B5EF4-FFF2-40B4-BE49-F238E27FC236}">
                <a16:creationId xmlns:a16="http://schemas.microsoft.com/office/drawing/2014/main" id="{36B5E4CF-E7DE-74CC-E942-FC10E05CEED3}"/>
              </a:ext>
            </a:extLst>
          </p:cNvPr>
          <p:cNvSpPr/>
          <p:nvPr/>
        </p:nvSpPr>
        <p:spPr>
          <a:xfrm>
            <a:off x="5030292" y="561163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0" name="Shape 23">
            <a:extLst>
              <a:ext uri="{FF2B5EF4-FFF2-40B4-BE49-F238E27FC236}">
                <a16:creationId xmlns:a16="http://schemas.microsoft.com/office/drawing/2014/main" id="{04C91CB7-A5C8-1ABF-F436-2E0FBB723F26}"/>
              </a:ext>
            </a:extLst>
          </p:cNvPr>
          <p:cNvSpPr/>
          <p:nvPr/>
        </p:nvSpPr>
        <p:spPr>
          <a:xfrm>
            <a:off x="4586249" y="54369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1" name="Text 24">
            <a:extLst>
              <a:ext uri="{FF2B5EF4-FFF2-40B4-BE49-F238E27FC236}">
                <a16:creationId xmlns:a16="http://schemas.microsoft.com/office/drawing/2014/main" id="{2E245F07-391D-37E2-D842-A401AB64755E}"/>
              </a:ext>
            </a:extLst>
          </p:cNvPr>
          <p:cNvSpPr/>
          <p:nvPr/>
        </p:nvSpPr>
        <p:spPr>
          <a:xfrm>
            <a:off x="4715194" y="5511046"/>
            <a:ext cx="18680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300" dirty="0"/>
          </a:p>
        </p:txBody>
      </p:sp>
      <p:sp>
        <p:nvSpPr>
          <p:cNvPr id="82" name="Text 25">
            <a:extLst>
              <a:ext uri="{FF2B5EF4-FFF2-40B4-BE49-F238E27FC236}">
                <a16:creationId xmlns:a16="http://schemas.microsoft.com/office/drawing/2014/main" id="{A618909A-3019-B991-6C70-727D52701CCB}"/>
              </a:ext>
            </a:extLst>
          </p:cNvPr>
          <p:cNvSpPr/>
          <p:nvPr/>
        </p:nvSpPr>
        <p:spPr>
          <a:xfrm>
            <a:off x="2066417" y="547515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Coding</a:t>
            </a:r>
            <a:endParaRPr lang="en-US" sz="1900" dirty="0"/>
          </a:p>
        </p:txBody>
      </p:sp>
      <p:sp>
        <p:nvSpPr>
          <p:cNvPr id="83" name="Text 26">
            <a:extLst>
              <a:ext uri="{FF2B5EF4-FFF2-40B4-BE49-F238E27FC236}">
                <a16:creationId xmlns:a16="http://schemas.microsoft.com/office/drawing/2014/main" id="{3372053A-3CA9-2982-8AA1-2B361F85C2C1}"/>
              </a:ext>
            </a:extLst>
          </p:cNvPr>
          <p:cNvSpPr/>
          <p:nvPr/>
        </p:nvSpPr>
        <p:spPr>
          <a:xfrm>
            <a:off x="3349822" y="5471464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Writing code per the detailed design.</a:t>
            </a:r>
            <a:endParaRPr lang="en-US" sz="1550" dirty="0"/>
          </a:p>
        </p:txBody>
      </p:sp>
      <p:sp>
        <p:nvSpPr>
          <p:cNvPr id="84" name="Shape 27">
            <a:extLst>
              <a:ext uri="{FF2B5EF4-FFF2-40B4-BE49-F238E27FC236}">
                <a16:creationId xmlns:a16="http://schemas.microsoft.com/office/drawing/2014/main" id="{CB573F27-E9C5-D4CF-FBD5-C5289B2687FE}"/>
              </a:ext>
            </a:extLst>
          </p:cNvPr>
          <p:cNvSpPr/>
          <p:nvPr/>
        </p:nvSpPr>
        <p:spPr>
          <a:xfrm>
            <a:off x="3800141" y="6501177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5" name="Shape 28">
            <a:extLst>
              <a:ext uri="{FF2B5EF4-FFF2-40B4-BE49-F238E27FC236}">
                <a16:creationId xmlns:a16="http://schemas.microsoft.com/office/drawing/2014/main" id="{B2F8460B-4F2D-ABE8-FC2E-FA46BB2FEAB4}"/>
              </a:ext>
            </a:extLst>
          </p:cNvPr>
          <p:cNvSpPr/>
          <p:nvPr/>
        </p:nvSpPr>
        <p:spPr>
          <a:xfrm>
            <a:off x="4586249" y="6326743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6" name="Text 29">
            <a:extLst>
              <a:ext uri="{FF2B5EF4-FFF2-40B4-BE49-F238E27FC236}">
                <a16:creationId xmlns:a16="http://schemas.microsoft.com/office/drawing/2014/main" id="{2B569B2D-6366-1FC5-8F46-14CB853AD38D}"/>
              </a:ext>
            </a:extLst>
          </p:cNvPr>
          <p:cNvSpPr/>
          <p:nvPr/>
        </p:nvSpPr>
        <p:spPr>
          <a:xfrm>
            <a:off x="4709598" y="6400800"/>
            <a:ext cx="1981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300" dirty="0"/>
          </a:p>
        </p:txBody>
      </p:sp>
      <p:sp>
        <p:nvSpPr>
          <p:cNvPr id="87" name="Text 30">
            <a:extLst>
              <a:ext uri="{FF2B5EF4-FFF2-40B4-BE49-F238E27FC236}">
                <a16:creationId xmlns:a16="http://schemas.microsoft.com/office/drawing/2014/main" id="{BFB72052-EF8C-79B4-E911-95568524C87E}"/>
              </a:ext>
            </a:extLst>
          </p:cNvPr>
          <p:cNvSpPr/>
          <p:nvPr/>
        </p:nvSpPr>
        <p:spPr>
          <a:xfrm>
            <a:off x="5093976" y="632151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Phases</a:t>
            </a:r>
            <a:endParaRPr lang="en-US" sz="1900" dirty="0"/>
          </a:p>
        </p:txBody>
      </p:sp>
      <p:sp>
        <p:nvSpPr>
          <p:cNvPr id="88" name="Text 31">
            <a:extLst>
              <a:ext uri="{FF2B5EF4-FFF2-40B4-BE49-F238E27FC236}">
                <a16:creationId xmlns:a16="http://schemas.microsoft.com/office/drawing/2014/main" id="{1758049B-A845-CC66-1C8C-95273465649E}"/>
              </a:ext>
            </a:extLst>
          </p:cNvPr>
          <p:cNvSpPr/>
          <p:nvPr/>
        </p:nvSpPr>
        <p:spPr>
          <a:xfrm>
            <a:off x="1345972" y="6321514"/>
            <a:ext cx="2561751" cy="747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Parallel testing phases like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unit and integration testing.</a:t>
            </a:r>
            <a:endParaRPr lang="en-US" sz="1550" dirty="0"/>
          </a:p>
        </p:txBody>
      </p:sp>
      <p:sp>
        <p:nvSpPr>
          <p:cNvPr id="91" name="Text 0">
            <a:extLst>
              <a:ext uri="{FF2B5EF4-FFF2-40B4-BE49-F238E27FC236}">
                <a16:creationId xmlns:a16="http://schemas.microsoft.com/office/drawing/2014/main" id="{1994F2DE-C6DB-C31C-047B-98DCDB02D764}"/>
              </a:ext>
            </a:extLst>
          </p:cNvPr>
          <p:cNvSpPr/>
          <p:nvPr/>
        </p:nvSpPr>
        <p:spPr>
          <a:xfrm>
            <a:off x="794503" y="598051"/>
            <a:ext cx="5110639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Detailed Description of the V-Model Phases</a:t>
            </a:r>
            <a:endParaRPr lang="en-US" sz="4000" dirty="0"/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3F0C308D-DC8E-859A-B66A-592A9A50121C}"/>
              </a:ext>
            </a:extLst>
          </p:cNvPr>
          <p:cNvSpPr/>
          <p:nvPr/>
        </p:nvSpPr>
        <p:spPr>
          <a:xfrm flipV="1">
            <a:off x="5070341" y="1939497"/>
            <a:ext cx="691991" cy="84351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69F2747-EDFB-7B25-1C63-A13821F2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8" y="1329168"/>
            <a:ext cx="5352433" cy="5025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02" y="-385569"/>
            <a:ext cx="6000396" cy="90022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505383"/>
            <a:ext cx="5110639" cy="69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Phase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8" y="1025900"/>
            <a:ext cx="890068" cy="14240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7220" y="1304774"/>
            <a:ext cx="2595563" cy="29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 Analysis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61609" y="1645702"/>
            <a:ext cx="6515814" cy="34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and document all system requirements.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88" y="2407589"/>
            <a:ext cx="890068" cy="14240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7220" y="2495264"/>
            <a:ext cx="2555319" cy="29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61609" y="2894251"/>
            <a:ext cx="6515814" cy="34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high-level design of the overall system.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88" y="3751847"/>
            <a:ext cx="890068" cy="14240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7219" y="3922929"/>
            <a:ext cx="2555319" cy="29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Design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61609" y="4225140"/>
            <a:ext cx="6515814" cy="34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detailed design for each system component.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94" y="5133751"/>
            <a:ext cx="890068" cy="14240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87218" y="5194547"/>
            <a:ext cx="2555319" cy="29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Module Design 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61609" y="5482659"/>
            <a:ext cx="6515814" cy="34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individual modules and units of the system.</a:t>
            </a:r>
            <a:endParaRPr lang="en-US" sz="1500" dirty="0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151FD972-306A-4F60-08AF-5670D7E25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88" y="6557796"/>
            <a:ext cx="890068" cy="142404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144973A-6B67-E12D-1239-3EAB5E57C6E9}"/>
              </a:ext>
            </a:extLst>
          </p:cNvPr>
          <p:cNvSpPr/>
          <p:nvPr/>
        </p:nvSpPr>
        <p:spPr>
          <a:xfrm>
            <a:off x="898437" y="6989737"/>
            <a:ext cx="545160" cy="560161"/>
          </a:xfrm>
          <a:prstGeom prst="ellipse">
            <a:avLst/>
          </a:prstGeom>
          <a:solidFill>
            <a:srgbClr val="2F1D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F3ED8-9CDB-4402-9F23-C0D49B1B5BB8}"/>
              </a:ext>
            </a:extLst>
          </p:cNvPr>
          <p:cNvSpPr txBox="1"/>
          <p:nvPr/>
        </p:nvSpPr>
        <p:spPr>
          <a:xfrm>
            <a:off x="1011912" y="7018425"/>
            <a:ext cx="312420" cy="5027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5</a:t>
            </a: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6D17ACCE-5354-FEB6-2A2C-9770C481A1D4}"/>
              </a:ext>
            </a:extLst>
          </p:cNvPr>
          <p:cNvSpPr/>
          <p:nvPr/>
        </p:nvSpPr>
        <p:spPr>
          <a:xfrm>
            <a:off x="1787220" y="6575150"/>
            <a:ext cx="2555319" cy="291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Coding  </a:t>
            </a:r>
            <a:endParaRPr lang="en-US" sz="20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DC36B5D9-3C0F-4B0C-8D26-93A22CECCFCC}"/>
              </a:ext>
            </a:extLst>
          </p:cNvPr>
          <p:cNvSpPr/>
          <p:nvPr/>
        </p:nvSpPr>
        <p:spPr>
          <a:xfrm>
            <a:off x="2061609" y="6848101"/>
            <a:ext cx="6515814" cy="34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 a code as per system.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95" y="535305"/>
            <a:ext cx="5110639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Phase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95" y="1466017"/>
            <a:ext cx="973455" cy="1557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191" y="1660684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191" y="2096810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individual code units or modules.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5" y="3023473"/>
            <a:ext cx="973455" cy="15574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191" y="3218140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191" y="3654266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interactions between integrated components.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795" y="4580930"/>
            <a:ext cx="973455" cy="15574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191" y="4775597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Testing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191" y="5211723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complete, integrated system.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5" y="6138386"/>
            <a:ext cx="973455" cy="15574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3191" y="6333053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Acceptance Testing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33191" y="6769179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system meets specified requirements and user needs.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85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Pros of V-Model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0300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 Structure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40494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Well-defined stages with specific deliverables.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10300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Test Planning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40494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planning starts in requirements phase.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1119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604986"/>
            <a:ext cx="36080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Defect Identification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48521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Catches defects early in the development cycle.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8111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604986"/>
            <a:ext cx="35480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Verification and Validation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228421" y="61131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Emphasizes both aspects throughout the process.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5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 of V-Model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Inflexibility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59092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accommodate changes mid-development.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Time-Consuming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59092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slower than more agile methodologies.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97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90962"/>
            <a:ext cx="35115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Prototype Challenges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29912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early prototypes for user feedback.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9717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Implications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228421" y="629912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expensive if issues found late.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328" y="404633"/>
            <a:ext cx="71561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Summary and 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035991" y="4396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Final conclusion 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035991" y="2262094"/>
            <a:ext cx="5469675" cy="45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Arial Nova" panose="020B0504020202020204" pitchFamily="34" charset="0"/>
              </a:rPr>
              <a:t>provides a structured, sequential development approach</a:t>
            </a:r>
          </a:p>
        </p:txBody>
      </p:sp>
      <p:sp>
        <p:nvSpPr>
          <p:cNvPr id="5" name="Text 3"/>
          <p:cNvSpPr/>
          <p:nvPr/>
        </p:nvSpPr>
        <p:spPr>
          <a:xfrm>
            <a:off x="1035991" y="2704292"/>
            <a:ext cx="5469675" cy="45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Arial Nova" panose="020B0504020202020204" pitchFamily="34" charset="0"/>
              </a:rPr>
              <a:t>Ideal for projects with stable requirements</a:t>
            </a:r>
          </a:p>
        </p:txBody>
      </p:sp>
      <p:sp>
        <p:nvSpPr>
          <p:cNvPr id="6" name="Text 4"/>
          <p:cNvSpPr/>
          <p:nvPr/>
        </p:nvSpPr>
        <p:spPr>
          <a:xfrm>
            <a:off x="1035991" y="3146490"/>
            <a:ext cx="5469675" cy="45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Arial Nova" panose="020B0504020202020204" pitchFamily="34" charset="0"/>
              </a:rPr>
              <a:t>Strong focus on testing</a:t>
            </a:r>
          </a:p>
        </p:txBody>
      </p:sp>
      <p:sp>
        <p:nvSpPr>
          <p:cNvPr id="11" name="Text 9"/>
          <p:cNvSpPr/>
          <p:nvPr/>
        </p:nvSpPr>
        <p:spPr>
          <a:xfrm>
            <a:off x="793789" y="18788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Considerations</a:t>
            </a:r>
            <a:endParaRPr lang="en-US" sz="2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074482-1832-3017-0E66-C8DD7CE06A8E}"/>
              </a:ext>
            </a:extLst>
          </p:cNvPr>
          <p:cNvSpPr txBox="1"/>
          <p:nvPr/>
        </p:nvSpPr>
        <p:spPr>
          <a:xfrm>
            <a:off x="1035991" y="5048817"/>
            <a:ext cx="6376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cs typeface="Cascadia Mono" panose="020B0609020000020004" pitchFamily="49" charset="0"/>
              </a:rPr>
              <a:t>While the V-Model is suitable for small and well-defined projects, it may lack the flexibility needed for projects with evolving requirements.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44CC7C-603A-5821-B92A-FB5EE8F18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439" y="0"/>
            <a:ext cx="70368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16418B4-78C0-DE67-30A6-7700BE8C6B13}"/>
              </a:ext>
            </a:extLst>
          </p:cNvPr>
          <p:cNvSpPr/>
          <p:nvPr/>
        </p:nvSpPr>
        <p:spPr>
          <a:xfrm>
            <a:off x="2282414" y="2304340"/>
            <a:ext cx="8879840" cy="338645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5000"/>
              </a:lnSpc>
              <a:buNone/>
            </a:pPr>
            <a:r>
              <a:rPr lang="en-US" sz="72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       Thank you !</a:t>
            </a:r>
          </a:p>
          <a:p>
            <a:pPr marL="0" indent="0">
              <a:lnSpc>
                <a:spcPts val="5000"/>
              </a:lnSpc>
              <a:buNone/>
            </a:pPr>
            <a:br>
              <a:rPr lang="en-US" sz="72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en-US" sz="72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              </a:t>
            </a:r>
            <a:r>
              <a:rPr lang="en-US" sz="7200" b="1" i="0" dirty="0" err="1">
                <a:solidFill>
                  <a:srgbClr val="FFFFFF"/>
                </a:solidFill>
                <a:effectLst/>
                <a:latin typeface="-apple-system"/>
              </a:rPr>
              <a:t>vidā</a:t>
            </a:r>
            <a:r>
              <a:rPr lang="en-US" sz="72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 (bye </a:t>
            </a:r>
            <a:r>
              <a:rPr lang="en-US" sz="7200" b="1" kern="0" spc="-80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bye</a:t>
            </a:r>
            <a:r>
              <a:rPr lang="en-US" sz="7200" b="1" kern="0" spc="-8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 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05954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44EBC24D360D4D8020E052CA58F68E" ma:contentTypeVersion="14" ma:contentTypeDescription="Create a new document." ma:contentTypeScope="" ma:versionID="1c2628693a6c2bfa0bbde25194fbf0b1">
  <xsd:schema xmlns:xsd="http://www.w3.org/2001/XMLSchema" xmlns:xs="http://www.w3.org/2001/XMLSchema" xmlns:p="http://schemas.microsoft.com/office/2006/metadata/properties" xmlns:ns3="bcc4457d-a720-4c52-bd9e-ce4a784b7fbd" xmlns:ns4="33dbd150-8bcc-45f2-8db0-0020179435ef" targetNamespace="http://schemas.microsoft.com/office/2006/metadata/properties" ma:root="true" ma:fieldsID="173181c93e0423d31a1c84f2c5ab87b8" ns3:_="" ns4:_="">
    <xsd:import namespace="bcc4457d-a720-4c52-bd9e-ce4a784b7fbd"/>
    <xsd:import namespace="33dbd150-8bcc-45f2-8db0-0020179435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4457d-a720-4c52-bd9e-ce4a784b7f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bd150-8bcc-45f2-8db0-0020179435e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c4457d-a720-4c52-bd9e-ce4a784b7fbd" xsi:nil="true"/>
  </documentManagement>
</p:properties>
</file>

<file path=customXml/itemProps1.xml><?xml version="1.0" encoding="utf-8"?>
<ds:datastoreItem xmlns:ds="http://schemas.openxmlformats.org/officeDocument/2006/customXml" ds:itemID="{6F198AC6-47EE-437E-A326-E6C102CFF0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c4457d-a720-4c52-bd9e-ce4a784b7fbd"/>
    <ds:schemaRef ds:uri="33dbd150-8bcc-45f2-8db0-0020179435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1D4D24-56B9-4838-8CBF-0640121DE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25FE7E-A715-4941-9DC5-313127DFC3A8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33dbd150-8bcc-45f2-8db0-0020179435ef"/>
    <ds:schemaRef ds:uri="bcc4457d-a720-4c52-bd9e-ce4a784b7fbd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287</TotalTime>
  <Words>381</Words>
  <Application>Microsoft Office PowerPoint</Application>
  <PresentationFormat>Custom</PresentationFormat>
  <Paragraphs>91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Calibri</vt:lpstr>
      <vt:lpstr>Calibri Light</vt:lpstr>
      <vt:lpstr>Noto Sans TC</vt:lpstr>
      <vt:lpstr>-apple-system</vt:lpstr>
      <vt:lpstr>Bahnschrift</vt:lpstr>
      <vt:lpstr>Arial Nova</vt:lpstr>
      <vt:lpstr>Petrona Bold</vt:lpstr>
      <vt:lpstr>Sora Medium</vt:lpstr>
      <vt:lpstr>Noto Sans TC Bold</vt:lpstr>
      <vt:lpstr>Inter</vt:lpstr>
      <vt:lpstr>Arial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Panthi [BCA - 2024]</cp:lastModifiedBy>
  <cp:revision>6</cp:revision>
  <dcterms:created xsi:type="dcterms:W3CDTF">2024-11-13T07:26:02Z</dcterms:created>
  <dcterms:modified xsi:type="dcterms:W3CDTF">2024-11-13T12:50:58Z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0x010100FE44EBC24D360D4D8020E052CA58F68E</vt:lpwstr>
  </property>
</Properties>
</file>